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9" r:id="rId5"/>
    <p:sldId id="271" r:id="rId6"/>
    <p:sldId id="281" r:id="rId7"/>
    <p:sldId id="300" r:id="rId8"/>
    <p:sldId id="299" r:id="rId9"/>
    <p:sldId id="287" r:id="rId10"/>
    <p:sldId id="288" r:id="rId11"/>
    <p:sldId id="301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AF523-213D-4760-81B9-B965CC084E4B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AE3F-14C2-45D6-BD84-BE610A076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74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PPT </a:t>
            </a:r>
            <a:r>
              <a:rPr lang="nl-NL" sz="2800" dirty="0" smtClean="0"/>
              <a:t>4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Onderdeel : </a:t>
            </a:r>
            <a:r>
              <a:rPr lang="nl-NL" sz="2800" dirty="0" smtClean="0"/>
              <a:t>STRUCTUUR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3312368" cy="226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899592" y="1379208"/>
            <a:ext cx="6048672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b="1" u="sng" dirty="0"/>
              <a:t>LIJNORGANISATIE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u="sng" dirty="0"/>
              <a:t>Voordeel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Duidelijke taken, bevoegdheden en verantwoordelijkheden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Snelle besluitvorming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Eenheid van bevel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Eenhoofdige leiding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u="sng" dirty="0"/>
              <a:t>Nadeel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Overbelasting leidinggevende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Lange communicatielijnen / weinig flexibel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Coördinatie hoog in organisatie / centralisatie / steile organisatie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Leidinggevende moet alles weten / beperkte spanwijdte</a:t>
            </a:r>
          </a:p>
        </p:txBody>
      </p:sp>
    </p:spTree>
    <p:extLst>
      <p:ext uri="{BB962C8B-B14F-4D97-AF65-F5344CB8AC3E}">
        <p14:creationId xmlns:p14="http://schemas.microsoft.com/office/powerpoint/2010/main" val="17755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5040560" cy="409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b="1" u="sng" dirty="0"/>
              <a:t>LIJN-STAFORGANISATIE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i="1" dirty="0"/>
              <a:t>Voordeel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Gebruik maken specialisme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Lijnfunctionarissen kunnen zich meer bezig houden met….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Gevraagd / ongevraagd advies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i="1" dirty="0"/>
              <a:t>Nadeel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Staf komt op afstand van werkvloer </a:t>
            </a:r>
            <a:r>
              <a:rPr lang="nl-NL" dirty="0" smtClean="0"/>
              <a:t>(onuitvoerbaar advies)</a:t>
            </a:r>
            <a:endParaRPr lang="nl-NL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Staf krijgt te veel macht ( vervaging van stafbegrip 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Kosten ( overhead 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311" y="2255866"/>
            <a:ext cx="3416388" cy="2346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73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39552" y="1379208"/>
            <a:ext cx="640871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b="1" u="sng" dirty="0"/>
              <a:t>LIJN-STAFORGANISATIE met functionele bevoegdheid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i="1" dirty="0"/>
              <a:t>Voordeel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nl-NL" dirty="0"/>
              <a:t>Uniformiteit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nl-NL" dirty="0"/>
              <a:t>Coördinatie</a:t>
            </a:r>
          </a:p>
          <a:p>
            <a:pPr>
              <a:lnSpc>
                <a:spcPct val="120000"/>
              </a:lnSpc>
              <a:buNone/>
            </a:pPr>
            <a:r>
              <a:rPr lang="nl-NL" sz="2000" b="1" i="1" dirty="0"/>
              <a:t>Nadeel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Doorbreken eenheid van bevel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Verwarring leidinggevende ( wie beslist wat 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dirty="0"/>
              <a:t>Sterke neiging tot centralisatie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076" y="1844824"/>
            <a:ext cx="3643924" cy="273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1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4572000" cy="5073427"/>
          </a:xfrm>
        </p:spPr>
        <p:txBody>
          <a:bodyPr>
            <a:normAutofit/>
          </a:bodyPr>
          <a:lstStyle/>
          <a:p>
            <a:r>
              <a:rPr lang="nl-NL" sz="1800" b="1" u="sng" dirty="0"/>
              <a:t>DIVISIE </a:t>
            </a:r>
            <a:r>
              <a:rPr lang="nl-NL" sz="1800" b="1" u="sng" dirty="0" smtClean="0"/>
              <a:t>ORGANISATIE</a:t>
            </a:r>
          </a:p>
          <a:p>
            <a:r>
              <a:rPr lang="nl-NL" sz="1800" b="1" i="1" dirty="0"/>
              <a:t>Voordeel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Door taken, bevoegdheden en verantwoordelijkhedenlager in organisatie te beleggen ben je flexibeler, sneller inspelen op de markt.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Personeel is meer betrokken / gemotiveerd</a:t>
            </a:r>
            <a:endParaRPr lang="nl-NL" sz="1800" dirty="0" smtClean="0"/>
          </a:p>
          <a:p>
            <a:r>
              <a:rPr lang="nl-NL" sz="1800" b="1" i="1" dirty="0" smtClean="0"/>
              <a:t>Nadeel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Uiteenvallen organisatie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Onderlinge concurrentie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Imago probleem: :slecht onderdeel straalt op gehele organisatie</a:t>
            </a:r>
            <a:endParaRPr lang="nl-NL" sz="1800" dirty="0"/>
          </a:p>
          <a:p>
            <a:endParaRPr lang="nl-NL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84" y="692696"/>
            <a:ext cx="374441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8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08720"/>
            <a:ext cx="7715200" cy="5073427"/>
          </a:xfrm>
        </p:spPr>
        <p:txBody>
          <a:bodyPr>
            <a:normAutofit fontScale="92500"/>
          </a:bodyPr>
          <a:lstStyle/>
          <a:p>
            <a:r>
              <a:rPr lang="nl-NL" sz="2400" b="1" u="sng" dirty="0"/>
              <a:t>Projectorganisatie</a:t>
            </a:r>
          </a:p>
          <a:p>
            <a:r>
              <a:rPr lang="nl-NL" sz="2400" dirty="0"/>
              <a:t>In de organisatie zijn er </a:t>
            </a:r>
            <a:r>
              <a:rPr lang="nl-NL" sz="2400" b="1" u="sng" dirty="0"/>
              <a:t>TIJDELIJKE</a:t>
            </a:r>
            <a:r>
              <a:rPr lang="nl-NL" sz="2400" dirty="0"/>
              <a:t> klussen die gedaan moeten worden.</a:t>
            </a:r>
          </a:p>
          <a:p>
            <a:r>
              <a:rPr lang="nl-NL" sz="2400" dirty="0"/>
              <a:t>Hiervoor bundel je de juiste krachten om in een afgesproken tijd de “klus” te klaren</a:t>
            </a:r>
            <a:r>
              <a:rPr lang="nl-NL" sz="2400" dirty="0" smtClean="0"/>
              <a:t>.</a:t>
            </a:r>
          </a:p>
          <a:p>
            <a:r>
              <a:rPr lang="nl-NL" sz="2400" b="1" u="sng" dirty="0"/>
              <a:t>Matrixorganisatie</a:t>
            </a:r>
          </a:p>
          <a:p>
            <a:r>
              <a:rPr lang="nl-NL" sz="2400" dirty="0"/>
              <a:t>Organisatie wordt </a:t>
            </a:r>
            <a:r>
              <a:rPr lang="nl-NL" sz="2400" b="1" u="sng" dirty="0"/>
              <a:t>PERMANENT</a:t>
            </a:r>
            <a:r>
              <a:rPr lang="nl-NL" sz="2400" dirty="0"/>
              <a:t> ingericht als projectorganisatie. Klant is leidend.  Rondom de klant wordt een organisatie gezet. </a:t>
            </a:r>
          </a:p>
          <a:p>
            <a:endParaRPr lang="nl-NL" sz="2400" dirty="0"/>
          </a:p>
          <a:p>
            <a:r>
              <a:rPr lang="nl-NL" sz="2400" dirty="0"/>
              <a:t>Als opdracht klaar is, stappen medewerkers uit het project en worden weer toegevoegd aan ander of nieuw project, afhankelijk van de kennis die nodig is bij dat project.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12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4 </a:t>
            </a:r>
            <a:r>
              <a:rPr lang="nl-NL" dirty="0" smtClean="0"/>
              <a:t>: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08720"/>
            <a:ext cx="7715200" cy="5073427"/>
          </a:xfrm>
        </p:spPr>
        <p:txBody>
          <a:bodyPr>
            <a:normAutofit/>
          </a:bodyPr>
          <a:lstStyle/>
          <a:p>
            <a:r>
              <a:rPr lang="nl-NL" sz="2400" b="1" u="sng" dirty="0" smtClean="0"/>
              <a:t>In organisatie zijn de volgende relaties mogelijk:</a:t>
            </a:r>
          </a:p>
          <a:p>
            <a:endParaRPr lang="nl-NL" sz="2400" dirty="0"/>
          </a:p>
          <a:p>
            <a:endParaRPr lang="nl-NL" sz="24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52945"/>
              </p:ext>
            </p:extLst>
          </p:nvPr>
        </p:nvGraphicFramePr>
        <p:xfrm>
          <a:off x="827584" y="1484784"/>
          <a:ext cx="7584504" cy="403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640288"/>
              </a:tblGrid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Type relatie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Omschrijving</a:t>
                      </a:r>
                      <a:endParaRPr lang="nl-NL" dirty="0"/>
                    </a:p>
                  </a:txBody>
                  <a:tcPr/>
                </a:tc>
              </a:tr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Lijn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Leidinggevende geeft opdracht, controleert en vraagt verantwoording</a:t>
                      </a:r>
                      <a:endParaRPr lang="nl-NL" dirty="0"/>
                    </a:p>
                  </a:txBody>
                  <a:tcPr/>
                </a:tc>
              </a:tr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Staf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Er wordt gevraagd of ongevraagd advies gegeven.</a:t>
                      </a:r>
                      <a:endParaRPr lang="nl-NL" dirty="0"/>
                    </a:p>
                  </a:txBody>
                  <a:tcPr/>
                </a:tc>
              </a:tr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Functioneel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Er wordt vanuit expertise gebied vastgesteld hoe te</a:t>
                      </a:r>
                      <a:r>
                        <a:rPr lang="nl-NL" baseline="0" dirty="0" smtClean="0"/>
                        <a:t> handelen. Dat gebeurt door anderen dan jouw hiërarchische leidinggevende</a:t>
                      </a:r>
                      <a:endParaRPr lang="nl-NL" dirty="0"/>
                    </a:p>
                  </a:txBody>
                  <a:tcPr/>
                </a:tc>
              </a:tr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Horizontale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Medewerkers overleggen met elkaar( op hetzelfde niveau )</a:t>
                      </a:r>
                      <a:endParaRPr lang="nl-NL" dirty="0"/>
                    </a:p>
                  </a:txBody>
                  <a:tcPr/>
                </a:tc>
              </a:tr>
              <a:tr h="465162">
                <a:tc>
                  <a:txBody>
                    <a:bodyPr/>
                    <a:lstStyle/>
                    <a:p>
                      <a:r>
                        <a:rPr lang="nl-NL" dirty="0" smtClean="0"/>
                        <a:t>Lateraal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Medewerkers op verschillend niveau en van verschillende afdelingen overleggen met elkaar.</a:t>
                      </a:r>
                      <a:r>
                        <a:rPr lang="nl-NL" baseline="0" dirty="0" smtClean="0"/>
                        <a:t> Vaak informeel.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4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Props1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86A8B-A1A6-4AD6-9C0E-6F79861854E2}">
  <ds:schemaRefs>
    <ds:schemaRef ds:uri="http://schemas.microsoft.com/office/infopath/2007/PartnerControls"/>
    <ds:schemaRef ds:uri="http://purl.org/dc/elements/1.1/"/>
    <ds:schemaRef ds:uri="85cd91c4-108f-4854-b680-de5d9c2c12e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4175</TotalTime>
  <Words>334</Words>
  <Application>Microsoft Office PowerPoint</Application>
  <PresentationFormat>Diavoorstelling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PowerPoint-presentatie</vt:lpstr>
      <vt:lpstr>PowerPoint-presentatie</vt:lpstr>
      <vt:lpstr>PPT 4 : structuur</vt:lpstr>
      <vt:lpstr>PPT 4 : structuur</vt:lpstr>
      <vt:lpstr>PPT 4 : structuur</vt:lpstr>
      <vt:lpstr>PPT 4 : structuur</vt:lpstr>
      <vt:lpstr>PPT 4 : structuur</vt:lpstr>
      <vt:lpstr>PPT 4 : structuur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148</cp:revision>
  <dcterms:created xsi:type="dcterms:W3CDTF">2013-07-30T14:35:54Z</dcterms:created>
  <dcterms:modified xsi:type="dcterms:W3CDTF">2014-07-02T09:26:26Z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